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</p:sldIdLst>
  <p:sldSz cx="9144000" cy="6858000" type="screen4x3"/>
  <p:notesSz cx="6858000" cy="9144000"/>
  <p:embeddedFontLst>
    <p:embeddedFont>
      <p:font typeface="Maven Pro" panose="020B0604020202020204" charset="0"/>
      <p:regular r:id="rId63"/>
      <p:bold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iLuvLDgVYVs9hyvdZvGAnRWQ2r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vi-V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0ee0ad7006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20ee0ad700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914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1158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7571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4204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7599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3295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5694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5009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9225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2123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478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8673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45372eaf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1. Tiến bộ công nghệ làm mọi thứ trở nên dễ dàng hơn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2. Không ai chia sẻ những mô hình nào đang kiếm ra tiền, nhưng có rất nhiều tài liệu chia sẻ phương pháp nhận biết/ đánh giá mô hình hiệu quả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2145372ea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c6f194d4b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1. Tiến bộ công nghệ làm mọi thứ trở nên dễ dàng hơn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2. Không ai chia sẻ những mô hình nào đang kiếm ra tiền, nhưng có rất nhiều tài liệu chia sẻ phương pháp nhận biết/ đánh giá mô hình hiệu quả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22c6f194d4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145372eafe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g2145372eaf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c7b9d02d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g22c7b9d02d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c7b9d02d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g22c7b9d02d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c7b9d02da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g22c7b9d02d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45372eafe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g2145372eaf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45372eafe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Note: mọi người khi kiếm tiền từ thị trường chỉ quan niệm vào việc coi mọi thứ như 1 loại tài sản, mua thấp bán cao, không tìm hiểu bản chất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145372eaf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45372eafe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Cổ phiếu là 1 phần doanh nghiệp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2145372eaf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c6f194d4b_6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Cổ phiếu là 1 phần doanh nghiệp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22c6f194d4b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c6f194d4b_6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Cổ phiếu là 1 phần doanh nghiệp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22c6f194d4b_6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145372eafe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2145372eaf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e3c454cfa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2e3c454cf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e3c454cfa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22e3c454cf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e3c454cfa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22e3c454cf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e3c454cfa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22e3c454cf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e3c454cfa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22e3c454cf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e3c454cfa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2e3c454cf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e3c454cfa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22e3c454cf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e3c454cfa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22e3c454cf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e3c454cf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22e3c454c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e3c454cfa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22e3c454cf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e3c454cfa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22e3c454cf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e3c454cfa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22e3c454cf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2e3c454cfa_0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22e3c454cf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e3c454cfa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2e3c454cfa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e3c454cfa_0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22e3c454cfa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e3c454cfa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22e3c454cfa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61578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2e3c454cfa_0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22e3c454cfa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e3c454cfa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22e3c454cfa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2e3c454cfa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22e3c454cfa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e3c454cfa_0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22e3c454cfa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e3c454cfa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22e3c454cfa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e3c454cfa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22e3c454cfa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e3c454cfa_0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22e3c454cfa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e3c454cfa_0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22e3c454cfa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2e3c454cfa_0_1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22e3c454cfa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2d808d3f43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Hợp đồng ràng buộc dựa trên giá trị của một loại tài sản khác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22d808d3f4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62137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2117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1458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vi-VN" sz="1100">
                <a:latin typeface="Arial"/>
                <a:ea typeface="Arial"/>
                <a:cs typeface="Arial"/>
                <a:sym typeface="Arial"/>
              </a:rPr>
              <a:t>Efficient Market Hypothesis, ChatGPT, etc.</a:t>
            </a: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2496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3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6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arngitbranching.js.org/?locale=vi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20ee0ad7006_1_0" descr="Logo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 smtClean="0">
                <a:solidFill>
                  <a:schemeClr val="lt1"/>
                </a:solidFill>
              </a:rPr>
              <a:t>Operators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780460"/>
            <a:ext cx="9144000" cy="36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61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 smtClean="0">
                <a:solidFill>
                  <a:schemeClr val="lt1"/>
                </a:solidFill>
              </a:rPr>
              <a:t>Operators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5343"/>
            <a:ext cx="9144000" cy="446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43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 smtClean="0">
                <a:solidFill>
                  <a:schemeClr val="lt1"/>
                </a:solidFill>
              </a:rPr>
              <a:t>Operators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3570"/>
            <a:ext cx="9146162" cy="463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27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 smtClean="0">
                <a:solidFill>
                  <a:schemeClr val="lt1"/>
                </a:solidFill>
              </a:rPr>
              <a:t>Operators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763571"/>
            <a:ext cx="9144000" cy="44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4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 smtClean="0">
                <a:solidFill>
                  <a:schemeClr val="lt1"/>
                </a:solidFill>
              </a:rPr>
              <a:t>Operators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91851"/>
            <a:ext cx="9145603" cy="470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67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 smtClean="0">
                <a:solidFill>
                  <a:schemeClr val="lt1"/>
                </a:solidFill>
              </a:rPr>
              <a:t>Operators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3306"/>
            <a:ext cx="9144000" cy="1841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615178"/>
            <a:ext cx="7173798" cy="343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20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 smtClean="0">
                <a:solidFill>
                  <a:schemeClr val="lt1"/>
                </a:solidFill>
              </a:rPr>
              <a:t>Input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3288"/>
            <a:ext cx="9144000" cy="3014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60" y="3366100"/>
            <a:ext cx="4042689" cy="1592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1719" y="3366100"/>
            <a:ext cx="4048611" cy="159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48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 smtClean="0">
                <a:solidFill>
                  <a:schemeClr val="lt1"/>
                </a:solidFill>
              </a:rPr>
              <a:t>Output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51774"/>
            <a:ext cx="5512800" cy="11207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4" y="2098286"/>
            <a:ext cx="6683604" cy="36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69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 smtClean="0">
                <a:solidFill>
                  <a:schemeClr val="lt1"/>
                </a:solidFill>
              </a:rPr>
              <a:t>Check Error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10" y="834214"/>
            <a:ext cx="8876146" cy="35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72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 smtClean="0">
                <a:solidFill>
                  <a:schemeClr val="lt1"/>
                </a:solidFill>
              </a:rPr>
              <a:t>Check Error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63164"/>
            <a:ext cx="9144001" cy="478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95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/>
        </p:nvSpPr>
        <p:spPr>
          <a:xfrm>
            <a:off x="1710635" y="1809406"/>
            <a:ext cx="653166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vi-VN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Machine Learning For Investment</a:t>
            </a:r>
            <a:endParaRPr sz="2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781301" y="3025123"/>
            <a:ext cx="61914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vi-VN" sz="2800" b="1" i="1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Chủ đề</a:t>
            </a:r>
            <a:r>
              <a:rPr lang="vi-VN" sz="2800" b="1" i="1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800" b="1" i="1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1" u="none" strike="noStrike" cap="none" dirty="0" err="1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Giới</a:t>
            </a:r>
            <a:r>
              <a:rPr lang="en-US" sz="2800" b="1" i="1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1" u="none" strike="noStrike" cap="none" dirty="0" err="1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thiệu</a:t>
            </a:r>
            <a:r>
              <a:rPr lang="en-US" sz="2800" b="1" i="1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1" u="none" strike="noStrike" cap="none" dirty="0" err="1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về</a:t>
            </a:r>
            <a:r>
              <a:rPr lang="en-US" sz="2800" b="1" i="1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1" u="none" strike="noStrike" cap="none" dirty="0" err="1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2800" b="1" i="1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1" u="none" strike="noStrike" cap="none" dirty="0" err="1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cụ</a:t>
            </a:r>
            <a:r>
              <a:rPr lang="en-US" sz="2800" b="1" i="1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1" u="none" strike="noStrike" cap="none" dirty="0" err="1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lập</a:t>
            </a:r>
            <a:r>
              <a:rPr lang="en-US" sz="2800" b="1" i="1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1" u="none" strike="noStrike" cap="none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trình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1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5482536" y="4841005"/>
            <a:ext cx="340284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vi-VN" sz="2800" b="0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GV.</a:t>
            </a:r>
            <a:r>
              <a:rPr lang="en-US" sz="2800" i="1" dirty="0" smtClean="0">
                <a:solidFill>
                  <a:schemeClr val="dk1"/>
                </a:solidFill>
              </a:rPr>
              <a:t>Đặng Trí Thanh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 smtClean="0">
                <a:solidFill>
                  <a:schemeClr val="lt1"/>
                </a:solidFill>
              </a:rPr>
              <a:t>Check Error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3569"/>
            <a:ext cx="9144000" cy="291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65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1637" y="793751"/>
            <a:ext cx="8853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800" dirty="0">
                <a:latin typeface="+mn-lt"/>
              </a:rPr>
              <a:t>Nhập bán kính đường tròn r. Tính và xuất chu vi, diện tích đường </a:t>
            </a:r>
            <a:r>
              <a:rPr lang="vi-VN" sz="1800" dirty="0" smtClean="0">
                <a:latin typeface="+mn-lt"/>
              </a:rPr>
              <a:t>tròn</a:t>
            </a:r>
            <a:r>
              <a:rPr lang="en-US" sz="1800" dirty="0" smtClean="0">
                <a:latin typeface="+mn-lt"/>
              </a:rPr>
              <a:t> </a:t>
            </a:r>
            <a:r>
              <a:rPr lang="vi-VN" sz="1800" dirty="0" smtClean="0">
                <a:latin typeface="+mn-lt"/>
              </a:rPr>
              <a:t>tương </a:t>
            </a:r>
            <a:r>
              <a:rPr lang="vi-VN" sz="1800" dirty="0">
                <a:latin typeface="+mn-lt"/>
              </a:rPr>
              <a:t>ứng.</a:t>
            </a:r>
            <a:br>
              <a:rPr lang="vi-VN" sz="1800" dirty="0">
                <a:latin typeface="+mn-lt"/>
              </a:rPr>
            </a:br>
            <a:r>
              <a:rPr lang="vi-VN" sz="1800" dirty="0">
                <a:latin typeface="+mn-lt"/>
              </a:rPr>
              <a:t>HD: cv=2*</a:t>
            </a:r>
            <a:r>
              <a:rPr lang="el-GR" sz="1800" dirty="0">
                <a:latin typeface="+mn-lt"/>
              </a:rPr>
              <a:t>π*</a:t>
            </a:r>
            <a:r>
              <a:rPr lang="vi-VN" sz="1800" dirty="0">
                <a:latin typeface="+mn-lt"/>
              </a:rPr>
              <a:t>r và dt=</a:t>
            </a:r>
            <a:r>
              <a:rPr lang="el-GR" sz="1800" dirty="0">
                <a:latin typeface="+mn-lt"/>
              </a:rPr>
              <a:t>π*</a:t>
            </a:r>
            <a:r>
              <a:rPr lang="vi-VN" sz="1800" dirty="0">
                <a:latin typeface="+mn-lt"/>
              </a:rPr>
              <a:t>r*r </a:t>
            </a:r>
            <a:br>
              <a:rPr lang="vi-VN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71" y="1545935"/>
            <a:ext cx="6890184" cy="426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15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45372eafe_0_0"/>
          <p:cNvSpPr txBox="1"/>
          <p:nvPr/>
        </p:nvSpPr>
        <p:spPr>
          <a:xfrm>
            <a:off x="0" y="140025"/>
            <a:ext cx="939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Basic data types</a:t>
            </a:r>
            <a:endParaRPr sz="2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g2145372eaf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425" y="1231275"/>
            <a:ext cx="8839201" cy="2585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145372eafe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425" y="3990636"/>
            <a:ext cx="8839200" cy="1383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c6f194d4b_0_5"/>
          <p:cNvSpPr txBox="1"/>
          <p:nvPr/>
        </p:nvSpPr>
        <p:spPr>
          <a:xfrm>
            <a:off x="280225" y="150525"/>
            <a:ext cx="939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Basic data types</a:t>
            </a:r>
            <a:endParaRPr sz="2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g22c6f194d4b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200" y="1270400"/>
            <a:ext cx="7240226" cy="41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45372eafe_0_5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Basic data types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g2145372eafe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75" y="1262975"/>
            <a:ext cx="8569100" cy="29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c7b9d02da_0_4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Basic data types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22c7b9d02da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250" y="1339213"/>
            <a:ext cx="8481299" cy="36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c7b9d02da_0_22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Basic data types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g22c7b9d02da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50" y="1144575"/>
            <a:ext cx="8364051" cy="37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c7b9d02da_0_10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Basic data types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g22c7b9d02da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625" y="1249975"/>
            <a:ext cx="8151551" cy="406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45372eafe_0_10"/>
          <p:cNvSpPr txBox="1"/>
          <p:nvPr/>
        </p:nvSpPr>
        <p:spPr>
          <a:xfrm>
            <a:off x="304800" y="139775"/>
            <a:ext cx="883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Basic data types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g2145372eafe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25" y="1193800"/>
            <a:ext cx="8337475" cy="36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45372eafe_0_18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Functions</a:t>
            </a:r>
            <a:endParaRPr sz="2800" i="0" u="none" strike="noStrike" cap="none">
              <a:solidFill>
                <a:schemeClr val="lt1"/>
              </a:solidFill>
            </a:endParaRPr>
          </a:p>
        </p:txBody>
      </p:sp>
      <p:pic>
        <p:nvPicPr>
          <p:cNvPr id="157" name="Google Shape;157;g2145372eafe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975" y="1536150"/>
            <a:ext cx="6392550" cy="28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145372eafe_0_18"/>
          <p:cNvSpPr txBox="1"/>
          <p:nvPr/>
        </p:nvSpPr>
        <p:spPr>
          <a:xfrm>
            <a:off x="6508725" y="1536150"/>
            <a:ext cx="3088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ven Pro"/>
              <a:buChar char="-"/>
            </a:pPr>
            <a:r>
              <a:rPr lang="vi-VN" sz="15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Define a function</a:t>
            </a:r>
            <a:endParaRPr sz="1500"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ven Pro"/>
              <a:buChar char="-"/>
            </a:pPr>
            <a:r>
              <a:rPr lang="vi-VN" sz="15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Call a function</a:t>
            </a:r>
            <a:endParaRPr sz="1500"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ven Pro"/>
              <a:buChar char="-"/>
            </a:pPr>
            <a:r>
              <a:rPr lang="vi-VN" sz="15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Attribute</a:t>
            </a:r>
            <a:endParaRPr sz="1500"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ven Pro"/>
              <a:buChar char="-"/>
            </a:pPr>
            <a:r>
              <a:rPr lang="vi-VN" sz="15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Call function</a:t>
            </a:r>
            <a:endParaRPr sz="1500"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/>
        </p:nvSpPr>
        <p:spPr>
          <a:xfrm>
            <a:off x="304800" y="154525"/>
            <a:ext cx="686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Nội dung chính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424875" y="616225"/>
            <a:ext cx="8285017" cy="3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AutoNum type="arabicPeriod"/>
            </a:pPr>
            <a:r>
              <a:rPr lang="vi-VN" sz="1600" dirty="0">
                <a:solidFill>
                  <a:schemeClr val="dk1"/>
                </a:solidFill>
                <a:latin typeface="+mn-lt"/>
                <a:ea typeface="Maven Pro"/>
                <a:cs typeface="Maven Pro"/>
                <a:sym typeface="Maven Pro"/>
              </a:rPr>
              <a:t>Basic data types </a:t>
            </a:r>
            <a:endParaRPr sz="1600" dirty="0">
              <a:solidFill>
                <a:schemeClr val="dk1"/>
              </a:solidFill>
              <a:latin typeface="+mn-lt"/>
              <a:ea typeface="Maven Pro"/>
              <a:cs typeface="Maven Pro"/>
              <a:sym typeface="Maven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AutoNum type="arabicPeriod"/>
            </a:pPr>
            <a:r>
              <a:rPr lang="vi-VN" sz="1600" dirty="0">
                <a:solidFill>
                  <a:schemeClr val="dk1"/>
                </a:solidFill>
                <a:latin typeface="+mn-lt"/>
                <a:ea typeface="Maven Pro"/>
                <a:cs typeface="Maven Pro"/>
                <a:sym typeface="Maven Pro"/>
              </a:rPr>
              <a:t>Functions</a:t>
            </a:r>
            <a:endParaRPr sz="1600" dirty="0">
              <a:solidFill>
                <a:schemeClr val="dk1"/>
              </a:solidFill>
              <a:latin typeface="+mn-lt"/>
              <a:ea typeface="Maven Pro"/>
              <a:cs typeface="Maven Pro"/>
              <a:sym typeface="Maven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AutoNum type="arabicPeriod"/>
            </a:pPr>
            <a:r>
              <a:rPr lang="vi-VN" sz="1600" dirty="0">
                <a:solidFill>
                  <a:schemeClr val="dk1"/>
                </a:solidFill>
                <a:latin typeface="+mn-lt"/>
                <a:ea typeface="Maven Pro"/>
                <a:cs typeface="Maven Pro"/>
                <a:sym typeface="Maven Pro"/>
              </a:rPr>
              <a:t>Classes</a:t>
            </a:r>
            <a:endParaRPr sz="1600" dirty="0">
              <a:solidFill>
                <a:schemeClr val="dk1"/>
              </a:solidFill>
              <a:latin typeface="+mn-lt"/>
              <a:ea typeface="Maven Pro"/>
              <a:cs typeface="Maven Pro"/>
              <a:sym typeface="Maven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AutoNum type="arabicPeriod"/>
            </a:pPr>
            <a:r>
              <a:rPr lang="vi-VN" sz="1600" dirty="0">
                <a:solidFill>
                  <a:schemeClr val="dk1"/>
                </a:solidFill>
                <a:latin typeface="+mn-lt"/>
                <a:ea typeface="Maven Pro"/>
                <a:cs typeface="Maven Pro"/>
                <a:sym typeface="Maven Pro"/>
              </a:rPr>
              <a:t>External library</a:t>
            </a:r>
            <a:endParaRPr sz="1600" dirty="0">
              <a:solidFill>
                <a:schemeClr val="dk1"/>
              </a:solidFill>
              <a:latin typeface="+mn-lt"/>
              <a:ea typeface="Maven Pro"/>
              <a:cs typeface="Maven Pro"/>
              <a:sym typeface="Maven Pro"/>
            </a:endParaRPr>
          </a:p>
          <a:p>
            <a:pPr marL="13716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AutoNum type="alphaLcPeriod"/>
            </a:pPr>
            <a:r>
              <a:rPr lang="vi-VN" sz="1600" dirty="0">
                <a:solidFill>
                  <a:schemeClr val="dk1"/>
                </a:solidFill>
                <a:latin typeface="+mn-lt"/>
                <a:ea typeface="Maven Pro"/>
                <a:cs typeface="Maven Pro"/>
                <a:sym typeface="Maven Pro"/>
              </a:rPr>
              <a:t>Numpy</a:t>
            </a:r>
            <a:endParaRPr sz="1600" dirty="0">
              <a:solidFill>
                <a:schemeClr val="dk1"/>
              </a:solidFill>
              <a:latin typeface="+mn-lt"/>
              <a:ea typeface="Maven Pro"/>
              <a:cs typeface="Maven Pro"/>
              <a:sym typeface="Maven Pro"/>
            </a:endParaRPr>
          </a:p>
          <a:p>
            <a:pPr marL="13716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AutoNum type="alphaLcPeriod"/>
            </a:pPr>
            <a:r>
              <a:rPr lang="vi-VN" sz="1600" dirty="0">
                <a:solidFill>
                  <a:schemeClr val="dk1"/>
                </a:solidFill>
                <a:latin typeface="+mn-lt"/>
                <a:ea typeface="Maven Pro"/>
                <a:cs typeface="Maven Pro"/>
                <a:sym typeface="Maven Pro"/>
              </a:rPr>
              <a:t>Matplotlib</a:t>
            </a:r>
            <a:endParaRPr sz="1600" dirty="0">
              <a:solidFill>
                <a:schemeClr val="dk1"/>
              </a:solidFill>
              <a:latin typeface="+mn-lt"/>
              <a:ea typeface="Maven Pro"/>
              <a:cs typeface="Maven Pro"/>
              <a:sym typeface="Maven Pro"/>
            </a:endParaRPr>
          </a:p>
          <a:p>
            <a:pPr marL="13716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AutoNum type="alphaLcPeriod"/>
            </a:pPr>
            <a:r>
              <a:rPr lang="vi-VN" sz="1600" dirty="0" smtClean="0">
                <a:solidFill>
                  <a:schemeClr val="dk1"/>
                </a:solidFill>
                <a:latin typeface="+mn-lt"/>
                <a:ea typeface="Maven Pro"/>
                <a:cs typeface="Maven Pro"/>
                <a:sym typeface="Maven Pro"/>
              </a:rPr>
              <a:t>Pandas</a:t>
            </a:r>
            <a:endParaRPr sz="1600" dirty="0">
              <a:solidFill>
                <a:schemeClr val="dk1"/>
              </a:solidFill>
              <a:latin typeface="+mn-lt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45372eafe_0_38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Functions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2145372eafe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00" y="1379400"/>
            <a:ext cx="8580775" cy="34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c6f194d4b_6_15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Classes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g22c6f194d4b_6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375" y="1255300"/>
            <a:ext cx="5643301" cy="385437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2c6f194d4b_6_15"/>
          <p:cNvSpPr txBox="1"/>
          <p:nvPr/>
        </p:nvSpPr>
        <p:spPr>
          <a:xfrm>
            <a:off x="5928750" y="1255300"/>
            <a:ext cx="3215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ven Pro"/>
              <a:buChar char="-"/>
            </a:pPr>
            <a:r>
              <a:rPr lang="vi-VN" sz="15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Define a class</a:t>
            </a:r>
            <a:endParaRPr sz="1500"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ven Pro"/>
              <a:buChar char="-"/>
            </a:pPr>
            <a:r>
              <a:rPr lang="vi-VN" sz="15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Create a object</a:t>
            </a:r>
            <a:endParaRPr sz="1500"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ven Pro"/>
              <a:buChar char="-"/>
            </a:pPr>
            <a:r>
              <a:rPr lang="vi-VN" sz="15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Attribute</a:t>
            </a:r>
            <a:endParaRPr sz="1500"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ven Pro"/>
              <a:buChar char="-"/>
            </a:pPr>
            <a:r>
              <a:rPr lang="vi-VN" sz="15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Define functions in class</a:t>
            </a:r>
            <a:endParaRPr sz="1500"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c6f194d4b_6_37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Classes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g22c6f194d4b_6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338" y="1167100"/>
            <a:ext cx="8470276" cy="432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145372eafe_0_62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External libraries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2145372eafe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800" y="1103800"/>
            <a:ext cx="6128500" cy="432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e3c454cfa_0_14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Numpy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89" name="Google Shape;189;g22e3c454cfa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93850"/>
            <a:ext cx="8839199" cy="28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e3c454cfa_0_8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Numpy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95" name="Google Shape;195;g22e3c454cfa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95800"/>
            <a:ext cx="8839201" cy="4375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e3c454cfa_0_19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Numpy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01" name="Google Shape;201;g22e3c454cfa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73525"/>
            <a:ext cx="8839201" cy="3040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e3c454cfa_0_40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Numpy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07" name="Google Shape;207;g22e3c454cfa_0_40"/>
          <p:cNvSpPr txBox="1"/>
          <p:nvPr/>
        </p:nvSpPr>
        <p:spPr>
          <a:xfrm>
            <a:off x="306900" y="1038725"/>
            <a:ext cx="67989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100">
                <a:latin typeface="Calibri"/>
                <a:ea typeface="Calibri"/>
                <a:cs typeface="Calibri"/>
                <a:sym typeface="Calibri"/>
              </a:rPr>
              <a:t>Operator: add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22e3c454cfa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14425"/>
            <a:ext cx="8693725" cy="35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2e3c454cfa_0_47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Numpy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14" name="Google Shape;214;g22e3c454cfa_0_47"/>
          <p:cNvSpPr txBox="1"/>
          <p:nvPr/>
        </p:nvSpPr>
        <p:spPr>
          <a:xfrm>
            <a:off x="306900" y="1038725"/>
            <a:ext cx="67989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100" dirty="0">
                <a:latin typeface="+mn-lt"/>
                <a:ea typeface="Calibri"/>
                <a:cs typeface="Calibri"/>
                <a:sym typeface="Calibri"/>
              </a:rPr>
              <a:t>Operator</a:t>
            </a:r>
            <a:r>
              <a:rPr lang="vi-VN" sz="21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vi-VN" sz="2100" dirty="0">
                <a:latin typeface="+mn-lt"/>
                <a:ea typeface="Calibri"/>
                <a:cs typeface="Calibri"/>
                <a:sym typeface="Calibri"/>
              </a:rPr>
              <a:t>subtract</a:t>
            </a:r>
            <a:endParaRPr sz="2100" dirty="0">
              <a:latin typeface="+mn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22e3c454cfa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14425"/>
            <a:ext cx="8735225" cy="28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e3c454cfa_0_54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Numpy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21" name="Google Shape;221;g22e3c454cfa_0_54"/>
          <p:cNvSpPr txBox="1"/>
          <p:nvPr/>
        </p:nvSpPr>
        <p:spPr>
          <a:xfrm>
            <a:off x="306900" y="1038725"/>
            <a:ext cx="67989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100" dirty="0">
                <a:latin typeface="+mn-lt"/>
                <a:ea typeface="Calibri"/>
                <a:cs typeface="Calibri"/>
                <a:sym typeface="Calibri"/>
              </a:rPr>
              <a:t>Operator: product</a:t>
            </a:r>
            <a:endParaRPr sz="2100" dirty="0">
              <a:latin typeface="+mn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g22e3c454cfa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14425"/>
            <a:ext cx="8768400" cy="319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 smtClean="0">
                <a:solidFill>
                  <a:schemeClr val="lt1"/>
                </a:solidFill>
              </a:rPr>
              <a:t>Python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66" y="1119619"/>
            <a:ext cx="7118472" cy="1457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66" y="3095080"/>
            <a:ext cx="7155460" cy="2877997"/>
          </a:xfrm>
          <a:prstGeom prst="rect">
            <a:avLst/>
          </a:prstGeom>
        </p:spPr>
      </p:pic>
      <p:sp>
        <p:nvSpPr>
          <p:cNvPr id="8" name="Google Shape;101;p3"/>
          <p:cNvSpPr txBox="1"/>
          <p:nvPr/>
        </p:nvSpPr>
        <p:spPr>
          <a:xfrm>
            <a:off x="184727" y="508000"/>
            <a:ext cx="8525166" cy="357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AutoNum type="arabicPeriod"/>
            </a:pPr>
            <a:r>
              <a:rPr lang="en-US" sz="1600" dirty="0" smtClean="0">
                <a:solidFill>
                  <a:schemeClr val="dk1"/>
                </a:solidFill>
                <a:latin typeface="+mn-lt"/>
                <a:ea typeface="Maven Pro"/>
                <a:cs typeface="Maven Pro"/>
                <a:sym typeface="Maven Pro"/>
              </a:rPr>
              <a:t>Python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AutoNum type="arabicPeriod"/>
            </a:pPr>
            <a:endParaRPr lang="en-US" sz="1600" dirty="0">
              <a:solidFill>
                <a:schemeClr val="dk1"/>
              </a:solidFill>
              <a:latin typeface="+mn-lt"/>
              <a:ea typeface="Maven Pro"/>
              <a:cs typeface="Maven Pro"/>
              <a:sym typeface="Maven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AutoNum type="arabicPeriod"/>
            </a:pPr>
            <a:endParaRPr lang="en-US" sz="1600" dirty="0" smtClean="0">
              <a:solidFill>
                <a:schemeClr val="dk1"/>
              </a:solidFill>
              <a:latin typeface="+mn-lt"/>
              <a:ea typeface="Maven Pro"/>
              <a:cs typeface="Maven Pro"/>
              <a:sym typeface="Maven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AutoNum type="arabicPeriod"/>
            </a:pPr>
            <a:endParaRPr lang="en-US" sz="1600" dirty="0">
              <a:solidFill>
                <a:schemeClr val="dk1"/>
              </a:solidFill>
              <a:latin typeface="+mn-lt"/>
              <a:ea typeface="Maven Pro"/>
              <a:cs typeface="Maven Pro"/>
              <a:sym typeface="Maven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AutoNum type="arabicPeriod"/>
            </a:pPr>
            <a:r>
              <a:rPr lang="en-US" sz="1600" dirty="0" smtClean="0">
                <a:solidFill>
                  <a:schemeClr val="dk1"/>
                </a:solidFill>
                <a:latin typeface="+mn-lt"/>
                <a:ea typeface="Maven Pro"/>
                <a:cs typeface="Maven Pro"/>
                <a:sym typeface="Maven Pro"/>
              </a:rPr>
              <a:t>Python </a:t>
            </a:r>
            <a:r>
              <a:rPr lang="en-US" sz="1600" dirty="0" err="1" smtClean="0">
                <a:solidFill>
                  <a:schemeClr val="dk1"/>
                </a:solidFill>
                <a:latin typeface="+mn-lt"/>
                <a:ea typeface="Maven Pro"/>
                <a:cs typeface="Maven Pro"/>
                <a:sym typeface="Maven Pro"/>
              </a:rPr>
              <a:t>Jupytor</a:t>
            </a:r>
            <a:r>
              <a:rPr lang="en-US" sz="1600" dirty="0" smtClean="0">
                <a:solidFill>
                  <a:schemeClr val="dk1"/>
                </a:solidFill>
                <a:latin typeface="+mn-lt"/>
                <a:ea typeface="Maven Pro"/>
                <a:cs typeface="Maven Pro"/>
                <a:sym typeface="Maven Pro"/>
              </a:rPr>
              <a:t> Notebook</a:t>
            </a:r>
            <a:endParaRPr sz="1600" dirty="0">
              <a:solidFill>
                <a:schemeClr val="dk1"/>
              </a:solidFill>
              <a:latin typeface="+mn-lt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e3c454cfa_0_61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Numpy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28" name="Google Shape;228;g22e3c454cfa_0_61"/>
          <p:cNvSpPr txBox="1"/>
          <p:nvPr/>
        </p:nvSpPr>
        <p:spPr>
          <a:xfrm>
            <a:off x="306900" y="1038725"/>
            <a:ext cx="67989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100" dirty="0">
                <a:latin typeface="Arial (Body)"/>
                <a:ea typeface="Calibri"/>
                <a:cs typeface="Calibri"/>
                <a:sym typeface="Calibri"/>
              </a:rPr>
              <a:t>Operator: divide</a:t>
            </a:r>
            <a:endParaRPr sz="2100" dirty="0">
              <a:latin typeface="Arial (Body)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22e3c454cfa_0_6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divide</a:t>
            </a:r>
            <a:endParaRPr/>
          </a:p>
        </p:txBody>
      </p:sp>
      <p:pic>
        <p:nvPicPr>
          <p:cNvPr id="230" name="Google Shape;230;g22e3c454cfa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00" y="1843600"/>
            <a:ext cx="8840275" cy="33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e3c454cfa_0_72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Numpy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36" name="Google Shape;236;g22e3c454cfa_0_72"/>
          <p:cNvSpPr txBox="1"/>
          <p:nvPr/>
        </p:nvSpPr>
        <p:spPr>
          <a:xfrm>
            <a:off x="306900" y="1038725"/>
            <a:ext cx="67989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100" dirty="0">
                <a:latin typeface="Arial (Body)"/>
                <a:ea typeface="Calibri"/>
                <a:cs typeface="Calibri"/>
                <a:sym typeface="Calibri"/>
              </a:rPr>
              <a:t>Operator: matrix multiple</a:t>
            </a:r>
            <a:endParaRPr sz="2100" dirty="0">
              <a:latin typeface="Arial (Body)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22e3c454cfa_0_7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divide</a:t>
            </a:r>
            <a:endParaRPr/>
          </a:p>
        </p:txBody>
      </p:sp>
      <p:pic>
        <p:nvPicPr>
          <p:cNvPr id="238" name="Google Shape;238;g22e3c454cfa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14425"/>
            <a:ext cx="8834024" cy="2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e3c454cfa_0_0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External libraries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2e3c454cfa_0_0"/>
          <p:cNvSpPr txBox="1"/>
          <p:nvPr/>
        </p:nvSpPr>
        <p:spPr>
          <a:xfrm>
            <a:off x="554775" y="926675"/>
            <a:ext cx="62559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b="1" dirty="0">
                <a:solidFill>
                  <a:schemeClr val="dk1"/>
                </a:solidFill>
                <a:latin typeface="Arial (Body)"/>
                <a:ea typeface="Maven Pro"/>
                <a:cs typeface="Maven Pro"/>
                <a:sym typeface="Maven Pro"/>
              </a:rPr>
              <a:t>Matplotlib/ Seaborn</a:t>
            </a:r>
            <a:endParaRPr sz="1500" b="1" dirty="0">
              <a:solidFill>
                <a:schemeClr val="dk1"/>
              </a:solidFill>
              <a:latin typeface="Arial (Body)"/>
              <a:ea typeface="Maven Pro"/>
              <a:cs typeface="Maven Pro"/>
              <a:sym typeface="Maven Pr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ven Pro"/>
              <a:buChar char="-"/>
            </a:pPr>
            <a:r>
              <a:rPr lang="vi-VN" sz="1500" b="1" dirty="0">
                <a:solidFill>
                  <a:schemeClr val="dk1"/>
                </a:solidFill>
                <a:latin typeface="Arial (Body)"/>
                <a:ea typeface="Maven Pro"/>
                <a:cs typeface="Maven Pro"/>
                <a:sym typeface="Maven Pro"/>
              </a:rPr>
              <a:t>Visualize data</a:t>
            </a:r>
            <a:endParaRPr sz="1500" b="1" dirty="0">
              <a:solidFill>
                <a:schemeClr val="dk1"/>
              </a:solidFill>
              <a:latin typeface="Arial (Body)"/>
              <a:ea typeface="Maven Pro"/>
              <a:cs typeface="Maven Pro"/>
              <a:sym typeface="Maven Pr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ven Pro"/>
              <a:buChar char="-"/>
            </a:pPr>
            <a:r>
              <a:rPr lang="vi-VN" sz="1500" b="1" dirty="0">
                <a:solidFill>
                  <a:schemeClr val="dk1"/>
                </a:solidFill>
                <a:latin typeface="Arial (Body)"/>
                <a:ea typeface="Maven Pro"/>
                <a:cs typeface="Maven Pro"/>
                <a:sym typeface="Maven Pro"/>
              </a:rPr>
              <a:t>Learn more: </a:t>
            </a:r>
            <a:r>
              <a:rPr lang="vi-VN" sz="700" b="1" dirty="0">
                <a:solidFill>
                  <a:schemeClr val="dk1"/>
                </a:solidFill>
                <a:latin typeface="Arial (Body)"/>
                <a:ea typeface="Maven Pro"/>
                <a:cs typeface="Maven Pro"/>
                <a:sym typeface="Maven Pro"/>
              </a:rPr>
              <a:t>https://jovian.com/learn/data-analysis-with-python-zero-to-pandas/lesson/lesson-5-data-visualization-with-matplotlib-and-seaborn</a:t>
            </a:r>
            <a:endParaRPr sz="700" b="1" dirty="0">
              <a:solidFill>
                <a:schemeClr val="dk1"/>
              </a:solidFill>
              <a:latin typeface="Arial (Body)"/>
              <a:ea typeface="Maven Pro"/>
              <a:cs typeface="Maven Pro"/>
              <a:sym typeface="Maven Pro"/>
            </a:endParaRPr>
          </a:p>
        </p:txBody>
      </p:sp>
      <p:pic>
        <p:nvPicPr>
          <p:cNvPr id="245" name="Google Shape;245;g22e3c454cf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125" y="2142550"/>
            <a:ext cx="6796201" cy="375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e3c454cfa_0_88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Matplotlib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22e3c454cfa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55925"/>
            <a:ext cx="8839200" cy="434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e3c454cfa_0_81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Matplotlib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g22e3c454cfa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4463" y="990287"/>
            <a:ext cx="6375075" cy="504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e3c454cfa_0_94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Matplotlib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g22e3c454cfa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1413" y="941700"/>
            <a:ext cx="4806825" cy="511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2e3c454cfa_0_100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External libraries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g22e3c454cfa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06675"/>
            <a:ext cx="8839200" cy="3572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e3c454cfa_0_107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Pandas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g22e3c454cfa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74175"/>
            <a:ext cx="8839200" cy="338541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2e3c454cfa_0_107"/>
          <p:cNvSpPr txBox="1"/>
          <p:nvPr/>
        </p:nvSpPr>
        <p:spPr>
          <a:xfrm>
            <a:off x="152400" y="967900"/>
            <a:ext cx="4663500" cy="55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750" dirty="0">
                <a:solidFill>
                  <a:schemeClr val="dk1"/>
                </a:solidFill>
                <a:latin typeface="Arial (Body)"/>
              </a:rPr>
              <a:t>Core components of pandas</a:t>
            </a:r>
            <a:endParaRPr sz="1750" dirty="0">
              <a:solidFill>
                <a:schemeClr val="dk1"/>
              </a:solidFill>
              <a:latin typeface="Arial (Body)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2e3c454cfa_0_160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Pandas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g22e3c454cfa_0_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0725" y="949675"/>
            <a:ext cx="4696650" cy="516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2e3c454cfa_0_155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Pandas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g22e3c454cfa_0_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550" y="848750"/>
            <a:ext cx="4762500" cy="54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 dirty="0">
                <a:solidFill>
                  <a:schemeClr val="lt1"/>
                </a:solidFill>
              </a:rPr>
              <a:t>Basic data types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5561"/>
            <a:ext cx="9120696" cy="2555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08" y="3375508"/>
            <a:ext cx="6710010" cy="20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9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e3c454cfa_0_185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Pandas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g22e3c454cfa_0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85350"/>
            <a:ext cx="8839199" cy="2950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e3c454cfa_0_181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Pandas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g22e3c454cfa_0_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2363" y="918050"/>
            <a:ext cx="6356075" cy="48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2e3c454cfa_0_177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Pandas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g22e3c454cfa_0_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17837"/>
            <a:ext cx="8839201" cy="302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2e3c454cfa_0_173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Pandas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g22e3c454cfa_0_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3" y="1980425"/>
            <a:ext cx="8372475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2e3c454cfa_0_194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Pandas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g22e3c454cfa_0_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00" y="952600"/>
            <a:ext cx="8133850" cy="49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2e3c454cfa_0_203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Pandas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g22e3c454cfa_0_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475" y="1220388"/>
            <a:ext cx="6701050" cy="44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e3c454cfa_0_199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Pandas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g22e3c454cfa_0_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300" y="897837"/>
            <a:ext cx="7095124" cy="50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2e3c454cfa_0_169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Pandas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g22e3c454cfa_0_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10600"/>
            <a:ext cx="8839200" cy="40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2e3c454cfa_0_165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Pandas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g22e3c454cfa_0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13" y="2346325"/>
            <a:ext cx="8820175" cy="19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2d808d3f43_0_11"/>
          <p:cNvSpPr txBox="1"/>
          <p:nvPr/>
        </p:nvSpPr>
        <p:spPr>
          <a:xfrm>
            <a:off x="248400" y="150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400">
                <a:solidFill>
                  <a:schemeClr val="lt1"/>
                </a:solidFill>
              </a:rPr>
              <a:t>Một số tài liệu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22d808d3f43_0_11"/>
          <p:cNvSpPr txBox="1"/>
          <p:nvPr/>
        </p:nvSpPr>
        <p:spPr>
          <a:xfrm>
            <a:off x="294075" y="1302275"/>
            <a:ext cx="601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-VN" sz="1600" dirty="0"/>
              <a:t>Git practice</a:t>
            </a:r>
            <a:r>
              <a:rPr lang="vi-VN" sz="1600" dirty="0" smtClean="0"/>
              <a:t>:</a:t>
            </a:r>
            <a:r>
              <a:rPr lang="en-US" sz="1600" dirty="0" smtClean="0"/>
              <a:t> </a:t>
            </a:r>
            <a:r>
              <a:rPr lang="vi-VN" sz="1600" dirty="0" smtClean="0">
                <a:hlinkClick r:id="rId4"/>
              </a:rPr>
              <a:t>https</a:t>
            </a:r>
            <a:r>
              <a:rPr lang="vi-VN" sz="1600" dirty="0">
                <a:hlinkClick r:id="rId4"/>
              </a:rPr>
              <a:t>://learngitbranching.js.org/?</a:t>
            </a:r>
            <a:r>
              <a:rPr lang="vi-VN" sz="1600" dirty="0" smtClean="0">
                <a:hlinkClick r:id="rId4"/>
              </a:rPr>
              <a:t>locale=vi</a:t>
            </a:r>
            <a:r>
              <a:rPr lang="en-US" sz="1600" dirty="0" smtClean="0"/>
              <a:t>  </a:t>
            </a:r>
            <a:endParaRPr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 smtClean="0">
                <a:solidFill>
                  <a:schemeClr val="lt1"/>
                </a:solidFill>
              </a:rPr>
              <a:t>Variables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766618"/>
            <a:ext cx="9144000" cy="1847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36" y="2549342"/>
            <a:ext cx="8931564" cy="347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111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 smtClean="0">
                <a:solidFill>
                  <a:schemeClr val="lt1"/>
                </a:solidFill>
              </a:rPr>
              <a:t>Variables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85675"/>
            <a:ext cx="9144000" cy="34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25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 smtClean="0">
                <a:solidFill>
                  <a:schemeClr val="lt1"/>
                </a:solidFill>
              </a:rPr>
              <a:t>Comment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4089"/>
            <a:ext cx="9144000" cy="447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47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/>
        </p:nvSpPr>
        <p:spPr>
          <a:xfrm>
            <a:off x="304800" y="139783"/>
            <a:ext cx="52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 smtClean="0">
                <a:solidFill>
                  <a:schemeClr val="lt1"/>
                </a:solidFill>
              </a:rPr>
              <a:t>Comment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6617"/>
            <a:ext cx="9107055" cy="500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41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870</Words>
  <Application>Microsoft Office PowerPoint</Application>
  <PresentationFormat>On-screen Show (4:3)</PresentationFormat>
  <Paragraphs>145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 (Body)</vt:lpstr>
      <vt:lpstr>Maven Pro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</dc:creator>
  <cp:lastModifiedBy>PC-DELL-CU</cp:lastModifiedBy>
  <cp:revision>35</cp:revision>
  <dcterms:created xsi:type="dcterms:W3CDTF">2021-10-18T16:01:56Z</dcterms:created>
  <dcterms:modified xsi:type="dcterms:W3CDTF">2024-01-02T12:57:18Z</dcterms:modified>
</cp:coreProperties>
</file>